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sldIdLst>
    <p:sldId id="256" r:id="rId2"/>
    <p:sldId id="263" r:id="rId3"/>
    <p:sldId id="257" r:id="rId4"/>
    <p:sldId id="258" r:id="rId5"/>
    <p:sldId id="259" r:id="rId6"/>
    <p:sldId id="260" r:id="rId7"/>
    <p:sldId id="261" r:id="rId8"/>
    <p:sldId id="262"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9F6F4FD-79F6-4B4A-B16A-96F69C5A4E8F}" type="datetimeFigureOut">
              <a:rPr lang="en-US" smtClean="0"/>
              <a:pPr/>
              <a:t>12/2/2019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566B92C-0D94-4A6F-9B71-F70F1A836465}" type="slidenum">
              <a:rPr lang="en-US" smtClean="0"/>
              <a:pPr/>
              <a:t>‹#›</a:t>
            </a:fld>
            <a:endParaRPr lang="en-US"/>
          </a:p>
        </p:txBody>
      </p:sp>
    </p:spTree>
    <p:extLst>
      <p:ext uri="{BB962C8B-B14F-4D97-AF65-F5344CB8AC3E}">
        <p14:creationId xmlns:p14="http://schemas.microsoft.com/office/powerpoint/2010/main" val="1958234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Who here communicates with others? Today,</a:t>
            </a:r>
            <a:r>
              <a:rPr lang="en-US" baseline="0" dirty="0" smtClean="0">
                <a:latin typeface="Times New Roman" pitchFamily="18" charset="0"/>
                <a:cs typeface="Times New Roman" pitchFamily="18" charset="0"/>
              </a:rPr>
              <a:t> I want to describe to you what I may term as the 8</a:t>
            </a:r>
            <a:r>
              <a:rPr lang="en-US" baseline="30000" dirty="0" smtClean="0">
                <a:latin typeface="Times New Roman" pitchFamily="18" charset="0"/>
                <a:cs typeface="Times New Roman" pitchFamily="18" charset="0"/>
              </a:rPr>
              <a:t>th</a:t>
            </a:r>
            <a:r>
              <a:rPr lang="en-US" baseline="0" dirty="0" smtClean="0">
                <a:latin typeface="Times New Roman" pitchFamily="18" charset="0"/>
                <a:cs typeface="Times New Roman" pitchFamily="18" charset="0"/>
              </a:rPr>
              <a:t> wonder of the world. This wonder is right up there with the Pyramids, with the Hanging Gardens of Babylon, with the </a:t>
            </a:r>
            <a:r>
              <a:rPr lang="en-US" baseline="0" dirty="0" err="1" smtClean="0">
                <a:latin typeface="Times New Roman" pitchFamily="18" charset="0"/>
                <a:cs typeface="Times New Roman" pitchFamily="18" charset="0"/>
              </a:rPr>
              <a:t>Collossus</a:t>
            </a:r>
            <a:r>
              <a:rPr lang="en-US" baseline="0" dirty="0" smtClean="0">
                <a:latin typeface="Times New Roman" pitchFamily="18" charset="0"/>
                <a:cs typeface="Times New Roman" pitchFamily="18" charset="0"/>
              </a:rPr>
              <a:t> of Rhodes. It is not enough of the ancient world. It is though a marvel of engineering and cooperation amongst the nations of the world. Today as well as the telephone, I use the internet, I use </a:t>
            </a:r>
            <a:r>
              <a:rPr lang="en-US" baseline="0" dirty="0" err="1" smtClean="0">
                <a:latin typeface="Times New Roman" pitchFamily="18" charset="0"/>
                <a:cs typeface="Times New Roman" pitchFamily="18" charset="0"/>
              </a:rPr>
              <a:t>eMail</a:t>
            </a:r>
            <a:r>
              <a:rPr lang="en-US" baseline="0" dirty="0" smtClean="0">
                <a:latin typeface="Times New Roman" pitchFamily="18" charset="0"/>
                <a:cs typeface="Times New Roman" pitchFamily="18" charset="0"/>
              </a:rPr>
              <a:t>. The Internet is a way of connecting computers together around the world using the telephone cables. Email is electronic mail that is distributed across the internet. Putting these together, I can communicate anywhere anytime. Putting these together, I can communicate anywhere anytime. How many here use the telephone to communicate with people in their lives? Today we use a large amount of technology to live, communicate, and relate. To speak with another: devices like the telephone, mobile telephone or cell phone. To access information: television, cable TV, satellites, Google and even </a:t>
            </a:r>
            <a:r>
              <a:rPr lang="en-US" baseline="0" dirty="0" err="1" smtClean="0">
                <a:latin typeface="Times New Roman" pitchFamily="18" charset="0"/>
                <a:cs typeface="Times New Roman" pitchFamily="18" charset="0"/>
              </a:rPr>
              <a:t>Neflix</a:t>
            </a:r>
            <a:r>
              <a:rPr lang="en-US" baseline="0" dirty="0" smtClean="0">
                <a:latin typeface="Times New Roman" pitchFamily="18" charset="0"/>
                <a:cs typeface="Times New Roman" pitchFamily="18" charset="0"/>
              </a:rPr>
              <a:t>. To bank: we use ATMs. We use technology every day to live. Think of your kitchen, car, office, anywhere. What would it be like without technology in our daily lives? I use email everyday for personal communication. I discovered email when in high school. It was sometimes the main form of communication between students and the teachers. And today, I want to share my insights into this amazing communication method, and convince you of its hidden potential in your life today.  What will we look at in the next few minutes? Firstly, a quick look at how the internet and email has shrunk the world. secondly, how business has been boosted and then thirdly, how personal relations are enhanced by these new technologies. Who ever thought a computer would help relationships.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566B92C-0D94-4A6F-9B71-F70F1A836465}" type="slidenum">
              <a:rPr lang="en-US" smtClean="0"/>
              <a:pPr/>
              <a:t>3</a:t>
            </a:fld>
            <a:endParaRPr lang="en-US"/>
          </a:p>
        </p:txBody>
      </p:sp>
    </p:spTree>
    <p:extLst>
      <p:ext uri="{BB962C8B-B14F-4D97-AF65-F5344CB8AC3E}">
        <p14:creationId xmlns:p14="http://schemas.microsoft.com/office/powerpoint/2010/main" val="19343052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The world</a:t>
            </a:r>
            <a:r>
              <a:rPr lang="en-US" baseline="0" dirty="0" smtClean="0">
                <a:latin typeface="Times New Roman" pitchFamily="18" charset="0"/>
                <a:cs typeface="Times New Roman" pitchFamily="18" charset="0"/>
              </a:rPr>
              <a:t> is revolutionizing at a high pace as a result of advanced technology. The internet, in particular, email, is changing the way people communicate. The reason for this is that it is easy to use email. You just need to open an account and it will guide you on how to send and check new messages via a Smartphone or a laptop. Another reason is that email is fast to both send and to receive. It is only a matter of a few seconds, if not minutes, for one to send or receive a message via email. At only a click away, sending messages via email has become a first way of people communicating. Time is also saved when one uses email to communicate. For instance, the internet and email are used to book hotels and hire cars organized across multiple time zones. The world is indeed shrinking with the advent of email. And as this happens, it must be easier to do business.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566B92C-0D94-4A6F-9B71-F70F1A836465}" type="slidenum">
              <a:rPr lang="en-US" smtClean="0"/>
              <a:pPr/>
              <a:t>4</a:t>
            </a:fld>
            <a:endParaRPr lang="en-US"/>
          </a:p>
        </p:txBody>
      </p:sp>
    </p:spTree>
    <p:extLst>
      <p:ext uri="{BB962C8B-B14F-4D97-AF65-F5344CB8AC3E}">
        <p14:creationId xmlns:p14="http://schemas.microsoft.com/office/powerpoint/2010/main" val="31026229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Business has been revolutionized due to advanced technology. Business</a:t>
            </a:r>
            <a:r>
              <a:rPr lang="en-US" baseline="0" dirty="0" smtClean="0">
                <a:latin typeface="Times New Roman" pitchFamily="18" charset="0"/>
                <a:cs typeface="Times New Roman" pitchFamily="18" charset="0"/>
              </a:rPr>
              <a:t> can now literally operate at the speed of light. Email is growing at a rate of 66% annually, email is the most common way for business people to communicate. The reason why business has changed due to email is that it reduces he formalities of paper-based title pages and wording in say a sales quote email makes retrieving an old email easy when comparing negotiations. The internet gives instant access to information from anywhere in the world. From a desktop, one can negotiate the best price for a transaction regardless where the shop is in the world. Moreover, business people can conduct business not necessarily in the office using email. The internet and email has revolutionized business and enables business to be forever open conducting business anytime.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566B92C-0D94-4A6F-9B71-F70F1A836465}" type="slidenum">
              <a:rPr lang="en-US" smtClean="0"/>
              <a:pPr/>
              <a:t>5</a:t>
            </a:fld>
            <a:endParaRPr lang="en-US"/>
          </a:p>
        </p:txBody>
      </p:sp>
    </p:spTree>
    <p:extLst>
      <p:ext uri="{BB962C8B-B14F-4D97-AF65-F5344CB8AC3E}">
        <p14:creationId xmlns:p14="http://schemas.microsoft.com/office/powerpoint/2010/main" val="26277418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The internet</a:t>
            </a:r>
            <a:r>
              <a:rPr lang="en-US" baseline="0" dirty="0" smtClean="0">
                <a:latin typeface="Times New Roman" pitchFamily="18" charset="0"/>
                <a:cs typeface="Times New Roman" pitchFamily="18" charset="0"/>
              </a:rPr>
              <a:t> and email enhances personal interactions and can even explode personal relationships in a new dimension. It can bring people sharing the same interests, for example, chat rooms and instant messaging using ICQ, AOL and MSN. For example, people often email their lovers, family members, or friends who are in other places far from home. When it comes to personal relations, therefore, email enables cheap effective communications which never missed, unlike the telephone. They are there when you connect to the internet. The internet and email has shrunk the world, enabled more timely business to occur and can enhance personal relationships and friendships.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566B92C-0D94-4A6F-9B71-F70F1A836465}" type="slidenum">
              <a:rPr lang="en-US" smtClean="0"/>
              <a:pPr/>
              <a:t>6</a:t>
            </a:fld>
            <a:endParaRPr lang="en-US"/>
          </a:p>
        </p:txBody>
      </p:sp>
    </p:spTree>
    <p:extLst>
      <p:ext uri="{BB962C8B-B14F-4D97-AF65-F5344CB8AC3E}">
        <p14:creationId xmlns:p14="http://schemas.microsoft.com/office/powerpoint/2010/main" val="32716045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Today, I have explored a powerful</a:t>
            </a:r>
            <a:r>
              <a:rPr lang="en-US" baseline="0" dirty="0" smtClean="0">
                <a:latin typeface="Times New Roman" pitchFamily="18" charset="0"/>
                <a:cs typeface="Times New Roman" pitchFamily="18" charset="0"/>
              </a:rPr>
              <a:t> vehicle called the internet, and an effective tool for communication called email. You have heard of the amazing hidden potential that email can bring to your life. It is exciting to use this technology which is changing the world on different </a:t>
            </a:r>
            <a:r>
              <a:rPr lang="en-US" baseline="0" dirty="0" err="1" smtClean="0">
                <a:latin typeface="Times New Roman" pitchFamily="18" charset="0"/>
                <a:cs typeface="Times New Roman" pitchFamily="18" charset="0"/>
              </a:rPr>
              <a:t>aspcets</a:t>
            </a:r>
            <a:r>
              <a:rPr lang="en-US" baseline="0" dirty="0" smtClean="0">
                <a:latin typeface="Times New Roman" pitchFamily="18" charset="0"/>
                <a:cs typeface="Times New Roman" pitchFamily="18" charset="0"/>
              </a:rPr>
              <a:t> today.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566B92C-0D94-4A6F-9B71-F70F1A836465}" type="slidenum">
              <a:rPr lang="en-US" smtClean="0"/>
              <a:pPr/>
              <a:t>7</a:t>
            </a:fld>
            <a:endParaRPr lang="en-US"/>
          </a:p>
        </p:txBody>
      </p:sp>
    </p:spTree>
    <p:extLst>
      <p:ext uri="{BB962C8B-B14F-4D97-AF65-F5344CB8AC3E}">
        <p14:creationId xmlns:p14="http://schemas.microsoft.com/office/powerpoint/2010/main" val="131641549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29467E48-452C-4FE1-BF45-4E892B71503B}" type="datetimeFigureOut">
              <a:rPr lang="en-US" smtClean="0"/>
              <a:pPr/>
              <a:t>12/2/2019</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BAA615C5-ADF5-4F77-AA81-ADF2638BA8A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9467E48-452C-4FE1-BF45-4E892B71503B}" type="datetimeFigureOut">
              <a:rPr lang="en-US" smtClean="0"/>
              <a:pPr/>
              <a:t>12/2/2019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AA615C5-ADF5-4F77-AA81-ADF2638BA8A4}"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29467E48-452C-4FE1-BF45-4E892B71503B}" type="datetimeFigureOut">
              <a:rPr lang="en-US" smtClean="0"/>
              <a:pPr/>
              <a:t>12/2/2019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AA615C5-ADF5-4F77-AA81-ADF2638BA8A4}"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29467E48-452C-4FE1-BF45-4E892B71503B}" type="datetimeFigureOut">
              <a:rPr lang="en-US" smtClean="0"/>
              <a:pPr/>
              <a:t>12/2/2019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AA615C5-ADF5-4F77-AA81-ADF2638BA8A4}"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29467E48-452C-4FE1-BF45-4E892B71503B}" type="datetimeFigureOut">
              <a:rPr lang="en-US" smtClean="0"/>
              <a:pPr/>
              <a:t>12/2/2019</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AA615C5-ADF5-4F77-AA81-ADF2638BA8A4}"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29467E48-452C-4FE1-BF45-4E892B71503B}" type="datetimeFigureOut">
              <a:rPr lang="en-US" smtClean="0"/>
              <a:pPr/>
              <a:t>12/2/2019</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AA615C5-ADF5-4F77-AA81-ADF2638BA8A4}"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29467E48-452C-4FE1-BF45-4E892B71503B}" type="datetimeFigureOut">
              <a:rPr lang="en-US" smtClean="0"/>
              <a:pPr/>
              <a:t>12/2/2019</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AA615C5-ADF5-4F77-AA81-ADF2638BA8A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29467E48-452C-4FE1-BF45-4E892B71503B}" type="datetimeFigureOut">
              <a:rPr lang="en-US" smtClean="0"/>
              <a:pPr/>
              <a:t>12/2/2019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AA615C5-ADF5-4F77-AA81-ADF2638BA8A4}"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29467E48-452C-4FE1-BF45-4E892B71503B}" type="datetimeFigureOut">
              <a:rPr lang="en-US" smtClean="0"/>
              <a:pPr/>
              <a:t>12/2/2019</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BAA615C5-ADF5-4F77-AA81-ADF2638BA8A4}"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9467E48-452C-4FE1-BF45-4E892B71503B}" type="datetimeFigureOut">
              <a:rPr lang="en-US" smtClean="0"/>
              <a:pPr/>
              <a:t>12/2/2019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AA615C5-ADF5-4F77-AA81-ADF2638BA8A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9467E48-452C-4FE1-BF45-4E892B71503B}" type="datetimeFigureOut">
              <a:rPr lang="en-US" smtClean="0"/>
              <a:pPr/>
              <a:t>12/2/2019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AA615C5-ADF5-4F77-AA81-ADF2638BA8A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29467E48-452C-4FE1-BF45-4E892B71503B}" type="datetimeFigureOut">
              <a:rPr lang="en-US" smtClean="0"/>
              <a:pPr/>
              <a:t>12/2/2019</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AA615C5-ADF5-4F77-AA81-ADF2638BA8A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Times New Roman" pitchFamily="18" charset="0"/>
                <a:cs typeface="Times New Roman" pitchFamily="18" charset="0"/>
              </a:rPr>
              <a:t>PERSUASIVE PRESENTATION SPEECH </a:t>
            </a: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p:txBody>
          <a:bodyPr/>
          <a:lstStyle/>
          <a:p>
            <a:r>
              <a:rPr lang="en-US" dirty="0" smtClean="0">
                <a:latin typeface="Times New Roman" pitchFamily="18" charset="0"/>
                <a:cs typeface="Times New Roman" pitchFamily="18" charset="0"/>
              </a:rPr>
              <a:t>IMPORTANCE OF TECHNOLOGY</a:t>
            </a:r>
            <a:endParaRPr lang="en-US"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pPr marL="624078" indent="-514350">
              <a:buNone/>
            </a:pPr>
            <a:r>
              <a:rPr lang="en-US" dirty="0" smtClean="0">
                <a:latin typeface="Times New Roman" pitchFamily="18" charset="0"/>
                <a:cs typeface="Times New Roman" pitchFamily="18" charset="0"/>
              </a:rPr>
              <a:t>1. Introduction</a:t>
            </a:r>
          </a:p>
          <a:p>
            <a:pPr marL="624078" indent="-514350">
              <a:buFont typeface="Wingdings" pitchFamily="2" charset="2"/>
              <a:buChar char="§"/>
            </a:pPr>
            <a:r>
              <a:rPr lang="en-US" dirty="0" smtClean="0">
                <a:latin typeface="Times New Roman" pitchFamily="18" charset="0"/>
                <a:cs typeface="Times New Roman" pitchFamily="18" charset="0"/>
              </a:rPr>
              <a:t>Thesis Statement: Technology and especially email has revolutionized the world. Today we use a large amount of internet to live, communicate and relate.</a:t>
            </a:r>
          </a:p>
          <a:p>
            <a:pPr marL="624078" indent="-514350">
              <a:buNone/>
            </a:pPr>
            <a:r>
              <a:rPr lang="en-US" dirty="0" smtClean="0">
                <a:latin typeface="Times New Roman" pitchFamily="18" charset="0"/>
                <a:cs typeface="Times New Roman" pitchFamily="18" charset="0"/>
              </a:rPr>
              <a:t>2. Body </a:t>
            </a:r>
          </a:p>
          <a:p>
            <a:pPr marL="624078" indent="-514350">
              <a:buFont typeface="Wingdings" pitchFamily="2" charset="2"/>
              <a:buChar char="§"/>
            </a:pPr>
            <a:r>
              <a:rPr lang="en-US" dirty="0" smtClean="0">
                <a:latin typeface="Times New Roman" pitchFamily="18" charset="0"/>
                <a:cs typeface="Times New Roman" pitchFamily="18" charset="0"/>
              </a:rPr>
              <a:t>Main point 1: The world is shrinking with the advent of the Internet and in particular, </a:t>
            </a:r>
            <a:r>
              <a:rPr lang="en-US" dirty="0" err="1" smtClean="0">
                <a:latin typeface="Times New Roman" pitchFamily="18" charset="0"/>
                <a:cs typeface="Times New Roman" pitchFamily="18" charset="0"/>
              </a:rPr>
              <a:t>eMail</a:t>
            </a:r>
            <a:r>
              <a:rPr lang="en-US" dirty="0" smtClean="0">
                <a:latin typeface="Times New Roman" pitchFamily="18" charset="0"/>
                <a:cs typeface="Times New Roman" pitchFamily="18" charset="0"/>
              </a:rPr>
              <a:t>. </a:t>
            </a:r>
          </a:p>
          <a:p>
            <a:pPr marL="624078" indent="-514350">
              <a:buFont typeface="Wingdings" pitchFamily="2" charset="2"/>
              <a:buChar char="§"/>
            </a:pPr>
            <a:r>
              <a:rPr lang="en-US" dirty="0" smtClean="0">
                <a:latin typeface="Times New Roman" pitchFamily="18" charset="0"/>
                <a:cs typeface="Times New Roman" pitchFamily="18" charset="0"/>
              </a:rPr>
              <a:t>Main point 2: Email has revolutionized business. </a:t>
            </a:r>
          </a:p>
          <a:p>
            <a:pPr marL="624078" indent="-514350">
              <a:buFont typeface="Wingdings" pitchFamily="2" charset="2"/>
              <a:buChar char="§"/>
            </a:pPr>
            <a:r>
              <a:rPr lang="en-US" dirty="0" smtClean="0">
                <a:latin typeface="Times New Roman" pitchFamily="18" charset="0"/>
                <a:cs typeface="Times New Roman" pitchFamily="18" charset="0"/>
              </a:rPr>
              <a:t> main point 3: The internet and email can bring friends closer together.</a:t>
            </a:r>
          </a:p>
          <a:p>
            <a:pPr marL="624078" indent="-514350">
              <a:buNone/>
            </a:pPr>
            <a:r>
              <a:rPr lang="en-US" dirty="0" smtClean="0">
                <a:latin typeface="Times New Roman" pitchFamily="18" charset="0"/>
                <a:cs typeface="Times New Roman" pitchFamily="18" charset="0"/>
              </a:rPr>
              <a:t>3. Conclusion </a:t>
            </a:r>
          </a:p>
          <a:p>
            <a:pPr marL="624078" indent="-514350">
              <a:buFont typeface="Wingdings" pitchFamily="2" charset="2"/>
              <a:buChar char="§"/>
            </a:pPr>
            <a:r>
              <a:rPr lang="en-US" dirty="0" smtClean="0">
                <a:latin typeface="Times New Roman" pitchFamily="18" charset="0"/>
                <a:cs typeface="Times New Roman" pitchFamily="18" charset="0"/>
              </a:rPr>
              <a:t>Email has revolutionized business, enhanced personal relationships, and has led to shrinking of the world.  </a:t>
            </a:r>
          </a:p>
          <a:p>
            <a:pPr marL="624078" indent="-514350">
              <a:buNone/>
            </a:pPr>
            <a:r>
              <a:rPr lang="en-US" dirty="0" smtClean="0">
                <a:latin typeface="Times New Roman" pitchFamily="18" charset="0"/>
                <a:cs typeface="Times New Roman" pitchFamily="18" charset="0"/>
              </a:rPr>
              <a:t>   </a:t>
            </a:r>
            <a:endParaRPr lang="en-US" dirty="0">
              <a:latin typeface="Times New Roman" pitchFamily="18" charset="0"/>
              <a:cs typeface="Times New Roman" pitchFamily="18" charset="0"/>
            </a:endParaRPr>
          </a:p>
        </p:txBody>
      </p:sp>
      <p:sp>
        <p:nvSpPr>
          <p:cNvPr id="3" name="Title 2"/>
          <p:cNvSpPr>
            <a:spLocks noGrp="1"/>
          </p:cNvSpPr>
          <p:nvPr>
            <p:ph type="title"/>
          </p:nvPr>
        </p:nvSpPr>
        <p:spPr/>
        <p:txBody>
          <a:bodyPr/>
          <a:lstStyle/>
          <a:p>
            <a:r>
              <a:rPr lang="en-US" dirty="0" smtClean="0">
                <a:latin typeface="Times New Roman" pitchFamily="18" charset="0"/>
                <a:cs typeface="Times New Roman" pitchFamily="18" charset="0"/>
              </a:rPr>
              <a:t>Outline</a:t>
            </a:r>
            <a:r>
              <a:rPr lang="en-US" dirty="0" smtClean="0"/>
              <a:t> </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3"/>
          <a:srcRect/>
          <a:stretch>
            <a:fillRect/>
          </a:stretch>
        </p:blipFill>
        <p:spPr bwMode="auto">
          <a:xfrm>
            <a:off x="2209800" y="1828800"/>
            <a:ext cx="5063669" cy="3710781"/>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INTRODUCTION </a:t>
            </a:r>
            <a:endParaRPr lang="en-US"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pPr>
              <a:lnSpc>
                <a:spcPct val="200000"/>
              </a:lnSpc>
            </a:pPr>
            <a:r>
              <a:rPr lang="en-US" dirty="0" smtClean="0">
                <a:latin typeface="Times New Roman" pitchFamily="18" charset="0"/>
                <a:cs typeface="Times New Roman" pitchFamily="18" charset="0"/>
              </a:rPr>
              <a:t>The world is shrinking with the advent of the Internet and in particular, </a:t>
            </a:r>
            <a:r>
              <a:rPr lang="en-US" dirty="0" err="1" smtClean="0">
                <a:latin typeface="Times New Roman" pitchFamily="18" charset="0"/>
                <a:cs typeface="Times New Roman" pitchFamily="18" charset="0"/>
              </a:rPr>
              <a:t>eMail</a:t>
            </a:r>
            <a:r>
              <a:rPr lang="en-US" dirty="0" smtClean="0">
                <a:latin typeface="Times New Roman" pitchFamily="18" charset="0"/>
                <a:cs typeface="Times New Roman" pitchFamily="18" charset="0"/>
              </a:rPr>
              <a:t>. </a:t>
            </a:r>
          </a:p>
          <a:p>
            <a:pPr>
              <a:lnSpc>
                <a:spcPct val="200000"/>
              </a:lnSpc>
            </a:pPr>
            <a:r>
              <a:rPr lang="en-US" dirty="0" smtClean="0">
                <a:latin typeface="Times New Roman" pitchFamily="18" charset="0"/>
                <a:cs typeface="Times New Roman" pitchFamily="18" charset="0"/>
              </a:rPr>
              <a:t>Why is this occurring? </a:t>
            </a:r>
          </a:p>
          <a:p>
            <a:pPr marL="514350" indent="-514350">
              <a:lnSpc>
                <a:spcPct val="200000"/>
              </a:lnSpc>
              <a:buFont typeface="+mj-lt"/>
              <a:buAutoNum type="alphaLcPeriod"/>
            </a:pPr>
            <a:r>
              <a:rPr lang="en-US" dirty="0" smtClean="0">
                <a:latin typeface="Times New Roman" pitchFamily="18" charset="0"/>
                <a:cs typeface="Times New Roman" pitchFamily="18" charset="0"/>
              </a:rPr>
              <a:t>Because email is easy too use</a:t>
            </a:r>
          </a:p>
          <a:p>
            <a:pPr marL="514350" indent="-514350">
              <a:lnSpc>
                <a:spcPct val="200000"/>
              </a:lnSpc>
              <a:buFont typeface="+mj-lt"/>
              <a:buAutoNum type="alphaLcPeriod"/>
            </a:pPr>
            <a:r>
              <a:rPr lang="en-US" dirty="0" smtClean="0">
                <a:latin typeface="Times New Roman" pitchFamily="18" charset="0"/>
                <a:cs typeface="Times New Roman" pitchFamily="18" charset="0"/>
              </a:rPr>
              <a:t>It is fast to send and receive </a:t>
            </a:r>
          </a:p>
          <a:p>
            <a:pPr marL="514350" indent="-514350">
              <a:lnSpc>
                <a:spcPct val="200000"/>
              </a:lnSpc>
              <a:buFont typeface="+mj-lt"/>
              <a:buAutoNum type="alphaLcPeriod"/>
            </a:pPr>
            <a:r>
              <a:rPr lang="en-US" dirty="0" smtClean="0">
                <a:latin typeface="Times New Roman" pitchFamily="18" charset="0"/>
                <a:cs typeface="Times New Roman" pitchFamily="18" charset="0"/>
              </a:rPr>
              <a:t>Email overcomes time barriers.</a:t>
            </a:r>
            <a:endParaRPr lang="en-US" dirty="0">
              <a:latin typeface="Times New Roman" pitchFamily="18" charset="0"/>
              <a:cs typeface="Times New Roman" pitchFamily="18" charset="0"/>
            </a:endParaRPr>
          </a:p>
        </p:txBody>
      </p:sp>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Point 1</a:t>
            </a:r>
            <a:endParaRPr lang="en-US"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Email has revolutionized business. </a:t>
            </a:r>
          </a:p>
          <a:p>
            <a:r>
              <a:rPr lang="en-US" dirty="0" smtClean="0">
                <a:latin typeface="Times New Roman" pitchFamily="18" charset="0"/>
                <a:cs typeface="Times New Roman" pitchFamily="18" charset="0"/>
              </a:rPr>
              <a:t>The reason for this is that:</a:t>
            </a:r>
          </a:p>
          <a:p>
            <a:pPr marL="514350" indent="-514350">
              <a:buFont typeface="+mj-lt"/>
              <a:buAutoNum type="alphaLcPeriod"/>
            </a:pPr>
            <a:r>
              <a:rPr lang="en-US" dirty="0" smtClean="0">
                <a:latin typeface="Times New Roman" pitchFamily="18" charset="0"/>
                <a:cs typeface="Times New Roman" pitchFamily="18" charset="0"/>
              </a:rPr>
              <a:t>Email is simple easy to use and fast.</a:t>
            </a:r>
          </a:p>
          <a:p>
            <a:pPr marL="514350" indent="-514350">
              <a:buFont typeface="+mj-lt"/>
              <a:buAutoNum type="alphaLcPeriod"/>
            </a:pPr>
            <a:r>
              <a:rPr lang="en-US" dirty="0" smtClean="0">
                <a:latin typeface="Times New Roman" pitchFamily="18" charset="0"/>
                <a:cs typeface="Times New Roman" pitchFamily="18" charset="0"/>
              </a:rPr>
              <a:t>Reduces the formalities of paper-based title pages and wording .</a:t>
            </a:r>
          </a:p>
          <a:p>
            <a:pPr marL="514350" indent="-514350">
              <a:buFont typeface="+mj-lt"/>
              <a:buAutoNum type="alphaLcPeriod"/>
            </a:pPr>
            <a:r>
              <a:rPr lang="en-US" dirty="0" smtClean="0">
                <a:latin typeface="Times New Roman" pitchFamily="18" charset="0"/>
                <a:cs typeface="Times New Roman" pitchFamily="18" charset="0"/>
              </a:rPr>
              <a:t>Gives instant access to information from anywhere in the world. </a:t>
            </a:r>
          </a:p>
        </p:txBody>
      </p:sp>
      <p:sp>
        <p:nvSpPr>
          <p:cNvPr id="2" name="Title 1"/>
          <p:cNvSpPr>
            <a:spLocks noGrp="1"/>
          </p:cNvSpPr>
          <p:nvPr>
            <p:ph type="title"/>
          </p:nvPr>
        </p:nvSpPr>
        <p:spPr/>
        <p:txBody>
          <a:bodyPr/>
          <a:lstStyle/>
          <a:p>
            <a:r>
              <a:rPr lang="en-US" dirty="0" smtClean="0"/>
              <a:t>Point 2</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The internet and email can bring friends closer together.</a:t>
            </a:r>
          </a:p>
          <a:p>
            <a:r>
              <a:rPr lang="en-US" dirty="0" smtClean="0">
                <a:latin typeface="Times New Roman" pitchFamily="18" charset="0"/>
                <a:cs typeface="Times New Roman" pitchFamily="18" charset="0"/>
              </a:rPr>
              <a:t>Reason:</a:t>
            </a:r>
          </a:p>
          <a:p>
            <a:pPr marL="514350" indent="-514350">
              <a:buFont typeface="+mj-lt"/>
              <a:buAutoNum type="alphaLcPeriod"/>
            </a:pPr>
            <a:r>
              <a:rPr lang="en-US" dirty="0" smtClean="0">
                <a:latin typeface="Times New Roman" pitchFamily="18" charset="0"/>
                <a:cs typeface="Times New Roman" pitchFamily="18" charset="0"/>
              </a:rPr>
              <a:t>Email is a powerful </a:t>
            </a:r>
            <a:r>
              <a:rPr lang="en-US" dirty="0" err="1" smtClean="0">
                <a:latin typeface="Times New Roman" pitchFamily="18" charset="0"/>
                <a:cs typeface="Times New Roman" pitchFamily="18" charset="0"/>
              </a:rPr>
              <a:t>complementes</a:t>
            </a:r>
            <a:r>
              <a:rPr lang="en-US" dirty="0" smtClean="0">
                <a:latin typeface="Times New Roman" pitchFamily="18" charset="0"/>
                <a:cs typeface="Times New Roman" pitchFamily="18" charset="0"/>
              </a:rPr>
              <a:t> older technologies:  telephone, letters.</a:t>
            </a:r>
          </a:p>
          <a:p>
            <a:pPr marL="514350" indent="-514350">
              <a:buFont typeface="+mj-lt"/>
              <a:buAutoNum type="alphaLcPeriod"/>
            </a:pPr>
            <a:r>
              <a:rPr lang="en-US" dirty="0" smtClean="0">
                <a:latin typeface="Times New Roman" pitchFamily="18" charset="0"/>
                <a:cs typeface="Times New Roman" pitchFamily="18" charset="0"/>
              </a:rPr>
              <a:t>Your message can be short ad to the point.</a:t>
            </a:r>
          </a:p>
          <a:p>
            <a:pPr marL="514350" indent="-514350">
              <a:buFont typeface="+mj-lt"/>
              <a:buAutoNum type="alphaLcPeriod"/>
            </a:pPr>
            <a:r>
              <a:rPr lang="en-US" dirty="0" smtClean="0">
                <a:latin typeface="Times New Roman" pitchFamily="18" charset="0"/>
                <a:cs typeface="Times New Roman" pitchFamily="18" charset="0"/>
              </a:rPr>
              <a:t>Unlimited interactions via a computer. </a:t>
            </a:r>
            <a:endParaRPr lang="en-US" dirty="0">
              <a:latin typeface="Times New Roman" pitchFamily="18" charset="0"/>
              <a:cs typeface="Times New Roman" pitchFamily="18" charset="0"/>
            </a:endParaRPr>
          </a:p>
        </p:txBody>
      </p:sp>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Point 3</a:t>
            </a:r>
            <a:endParaRPr lang="en-US"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nSpc>
                <a:spcPct val="200000"/>
              </a:lnSpc>
            </a:pPr>
            <a:r>
              <a:rPr lang="en-US" dirty="0" smtClean="0">
                <a:latin typeface="Times New Roman" pitchFamily="18" charset="0"/>
                <a:cs typeface="Times New Roman" pitchFamily="18" charset="0"/>
              </a:rPr>
              <a:t>The world is indeed shrinking with the advent of email</a:t>
            </a:r>
          </a:p>
          <a:p>
            <a:pPr>
              <a:lnSpc>
                <a:spcPct val="200000"/>
              </a:lnSpc>
            </a:pPr>
            <a:r>
              <a:rPr lang="en-US" dirty="0" smtClean="0">
                <a:latin typeface="Times New Roman" pitchFamily="18" charset="0"/>
                <a:cs typeface="Times New Roman" pitchFamily="18" charset="0"/>
              </a:rPr>
              <a:t>Email has revolutionized business</a:t>
            </a:r>
          </a:p>
          <a:p>
            <a:pPr>
              <a:lnSpc>
                <a:spcPct val="200000"/>
              </a:lnSpc>
            </a:pPr>
            <a:r>
              <a:rPr lang="en-US" dirty="0" smtClean="0">
                <a:latin typeface="Times New Roman" pitchFamily="18" charset="0"/>
                <a:cs typeface="Times New Roman" pitchFamily="18" charset="0"/>
              </a:rPr>
              <a:t>Email enhances personal relations. </a:t>
            </a:r>
          </a:p>
          <a:p>
            <a:pPr>
              <a:lnSpc>
                <a:spcPct val="200000"/>
              </a:lnSpc>
            </a:pPr>
            <a:r>
              <a:rPr lang="en-US" dirty="0" smtClean="0">
                <a:latin typeface="Times New Roman" pitchFamily="18" charset="0"/>
                <a:cs typeface="Times New Roman" pitchFamily="18" charset="0"/>
              </a:rPr>
              <a:t>Connecting to the internet is simple today. Decide to communicate today. It is time to get email. </a:t>
            </a:r>
            <a:endParaRPr lang="en-US" dirty="0">
              <a:latin typeface="Times New Roman" pitchFamily="18" charset="0"/>
              <a:cs typeface="Times New Roman" pitchFamily="18" charset="0"/>
            </a:endParaRPr>
          </a:p>
        </p:txBody>
      </p:sp>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Conclusion </a:t>
            </a:r>
            <a:endParaRPr lang="en-US"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r>
              <a:rPr lang="en-US" dirty="0"/>
              <a:t>Tulsky, James A. "Beyond advance directives: importance of communication skills at the end of life." </a:t>
            </a:r>
            <a:r>
              <a:rPr lang="en-US" i="1" dirty="0" err="1"/>
              <a:t>Jama</a:t>
            </a:r>
            <a:r>
              <a:rPr lang="en-US" dirty="0"/>
              <a:t> 294.3 (2005): 359-365</a:t>
            </a:r>
            <a:r>
              <a:rPr lang="en-US" dirty="0" smtClean="0"/>
              <a:t>.</a:t>
            </a:r>
          </a:p>
          <a:p>
            <a:r>
              <a:rPr lang="en-US" dirty="0"/>
              <a:t>Chan, Stephen L. "Information technology in business processes." </a:t>
            </a:r>
            <a:r>
              <a:rPr lang="en-US" i="1" dirty="0"/>
              <a:t>Business Process Management Journal</a:t>
            </a:r>
            <a:r>
              <a:rPr lang="en-US" dirty="0"/>
              <a:t> 6.3 (2000): 224-237</a:t>
            </a:r>
            <a:r>
              <a:rPr lang="en-US" dirty="0" smtClean="0"/>
              <a:t>.</a:t>
            </a:r>
          </a:p>
          <a:p>
            <a:r>
              <a:rPr lang="en-US" dirty="0" err="1"/>
              <a:t>Hassini</a:t>
            </a:r>
            <a:r>
              <a:rPr lang="en-US" dirty="0"/>
              <a:t>, </a:t>
            </a:r>
            <a:r>
              <a:rPr lang="en-US" dirty="0" err="1"/>
              <a:t>Elkafi</a:t>
            </a:r>
            <a:r>
              <a:rPr lang="en-US" dirty="0"/>
              <a:t>. "Student–instructor communication: the role of email." </a:t>
            </a:r>
            <a:r>
              <a:rPr lang="en-US" i="1" dirty="0"/>
              <a:t>Computers &amp; Education</a:t>
            </a:r>
            <a:r>
              <a:rPr lang="en-US" dirty="0"/>
              <a:t> 47.1 (2006): 29-40</a:t>
            </a:r>
            <a:r>
              <a:rPr lang="en-US" dirty="0" smtClean="0"/>
              <a:t>.</a:t>
            </a:r>
          </a:p>
          <a:p>
            <a:r>
              <a:rPr lang="en-US" dirty="0" err="1"/>
              <a:t>Boase</a:t>
            </a:r>
            <a:r>
              <a:rPr lang="en-US" dirty="0"/>
              <a:t>, Jeffrey, and Barry Wellman. "Personal relationships: On and off the Internet." </a:t>
            </a:r>
            <a:r>
              <a:rPr lang="en-US" i="1" dirty="0"/>
              <a:t>The Cambridge handbook of personal relationships</a:t>
            </a:r>
            <a:r>
              <a:rPr lang="en-US" dirty="0"/>
              <a:t> 8 (2006): 709-723</a:t>
            </a:r>
            <a:r>
              <a:rPr lang="en-US" dirty="0" smtClean="0"/>
              <a:t>.</a:t>
            </a:r>
          </a:p>
          <a:p>
            <a:r>
              <a:rPr lang="en-US" dirty="0"/>
              <a:t>Rogers, Everett M., and Marcel M. </a:t>
            </a:r>
            <a:r>
              <a:rPr lang="en-US" dirty="0" err="1"/>
              <a:t>Allbritton</a:t>
            </a:r>
            <a:r>
              <a:rPr lang="en-US" dirty="0"/>
              <a:t>. "Interactive communication technologies in business organizations." </a:t>
            </a:r>
            <a:r>
              <a:rPr lang="en-US" i="1" dirty="0"/>
              <a:t>The Journal of Business Communication (1973)</a:t>
            </a:r>
            <a:r>
              <a:rPr lang="en-US" dirty="0"/>
              <a:t> 32.2 (1995): 177-195.</a:t>
            </a:r>
          </a:p>
        </p:txBody>
      </p:sp>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Work cited </a:t>
            </a:r>
            <a:r>
              <a:rPr lang="en-US" dirty="0" smtClean="0">
                <a:latin typeface="Times New Roman" pitchFamily="18" charset="0"/>
                <a:cs typeface="Times New Roman" pitchFamily="18" charset="0"/>
              </a:rPr>
              <a:t> </a:t>
            </a:r>
            <a:endParaRPr lang="en-US" dirty="0">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118</TotalTime>
  <Words>1159</Words>
  <Application>Microsoft Office PowerPoint</Application>
  <PresentationFormat>On-screen Show (4:3)</PresentationFormat>
  <Paragraphs>52</Paragraphs>
  <Slides>8</Slides>
  <Notes>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vt:i4>
      </vt:variant>
    </vt:vector>
  </HeadingPairs>
  <TitlesOfParts>
    <vt:vector size="16" baseType="lpstr">
      <vt:lpstr>Calibri</vt:lpstr>
      <vt:lpstr>Lucida Sans Unicode</vt:lpstr>
      <vt:lpstr>Times New Roman</vt:lpstr>
      <vt:lpstr>Verdana</vt:lpstr>
      <vt:lpstr>Wingdings</vt:lpstr>
      <vt:lpstr>Wingdings 2</vt:lpstr>
      <vt:lpstr>Wingdings 3</vt:lpstr>
      <vt:lpstr>Concourse</vt:lpstr>
      <vt:lpstr>PERSUASIVE PRESENTATION SPEECH </vt:lpstr>
      <vt:lpstr>Outline </vt:lpstr>
      <vt:lpstr>INTRODUCTION </vt:lpstr>
      <vt:lpstr>Point 1</vt:lpstr>
      <vt:lpstr>Point 2</vt:lpstr>
      <vt:lpstr>Point 3</vt:lpstr>
      <vt:lpstr>Conclusion </vt:lpstr>
      <vt:lpstr>Work cited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PERSUASIVE PRESENTATION SPEECH</dc:title>
  <dc:creator>Windows User</dc:creator>
  <cp:lastModifiedBy>vinny</cp:lastModifiedBy>
  <cp:revision>45</cp:revision>
  <dcterms:created xsi:type="dcterms:W3CDTF">2019-12-02T06:55:54Z</dcterms:created>
  <dcterms:modified xsi:type="dcterms:W3CDTF">2019-12-02T18:59:27Z</dcterms:modified>
</cp:coreProperties>
</file>